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5.xml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5" Type="http://schemas.openxmlformats.org/officeDocument/2006/relationships/notesMaster" Target="notesMasters/notesMaster1.xml"/><Relationship Id="rId19" Type="http://schemas.openxmlformats.org/officeDocument/2006/relationships/slide" Target="slides/slide14.xml"/><Relationship Id="rId6" Type="http://schemas.openxmlformats.org/officeDocument/2006/relationships/slide" Target="slides/slide1.xml"/><Relationship Id="rId18" Type="http://schemas.openxmlformats.org/officeDocument/2006/relationships/slide" Target="slides/slide13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g4083215938_0_9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6" name="Google Shape;106;g4083215938_0_9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g4083215938_0_9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3" name="Google Shape;113;g4083215938_0_9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g4083215938_0_10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9" name="Google Shape;119;g4083215938_0_10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g4083215938_0_11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5" name="Google Shape;125;g4083215938_0_1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9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g4083215938_0_11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1" name="Google Shape;131;g4083215938_0_1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g4083215938_0_6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7" name="Google Shape;137;g4083215938_0_6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g4083215938_0_4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" name="Google Shape;58;g4083215938_0_4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g4083215938_0_5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4" name="Google Shape;64;g4083215938_0_5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g4083215938_0_5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0" name="Google Shape;70;g4083215938_0_5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g4083215938_0_6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" name="Google Shape;76;g4083215938_0_6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g4083215938_0_7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2" name="Google Shape;82;g4083215938_0_7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g4083215938_0_7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8" name="Google Shape;88;g4083215938_0_7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g4083215938_0_8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4" name="Google Shape;94;g4083215938_0_8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g4083215938_0_8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0" name="Google Shape;100;g4083215938_0_8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25"/>
            <a:ext cx="4572000" cy="51435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>
                <a:solidFill>
                  <a:schemeClr val="dk1"/>
                </a:solidFill>
              </a:defRPr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>
                <a:solidFill>
                  <a:schemeClr val="dk1"/>
                </a:solidFill>
              </a:defRPr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>
                <a:solidFill>
                  <a:schemeClr val="dk1"/>
                </a:solidFill>
              </a:defRPr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dark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Char char="●"/>
              <a:defRPr sz="1800">
                <a:solidFill>
                  <a:schemeClr val="lt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Char char="○"/>
              <a:defRPr>
                <a:solidFill>
                  <a:schemeClr val="lt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Char char="■"/>
              <a:defRPr>
                <a:solidFill>
                  <a:schemeClr val="lt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Char char="●"/>
              <a:defRPr>
                <a:solidFill>
                  <a:schemeClr val="lt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Char char="○"/>
              <a:defRPr>
                <a:solidFill>
                  <a:schemeClr val="lt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Char char="■"/>
              <a:defRPr>
                <a:solidFill>
                  <a:schemeClr val="lt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Char char="●"/>
              <a:defRPr>
                <a:solidFill>
                  <a:schemeClr val="lt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Char char="○"/>
              <a:defRPr>
                <a:solidFill>
                  <a:schemeClr val="lt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lt2"/>
              </a:buClr>
              <a:buSzPts val="1400"/>
              <a:buChar char="■"/>
              <a:defRPr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lt2"/>
                </a:solidFill>
              </a:defRPr>
            </a:lvl1pPr>
            <a:lvl2pPr lvl="1" algn="r">
              <a:buNone/>
              <a:defRPr sz="1000">
                <a:solidFill>
                  <a:schemeClr val="lt2"/>
                </a:solidFill>
              </a:defRPr>
            </a:lvl2pPr>
            <a:lvl3pPr lvl="2" algn="r">
              <a:buNone/>
              <a:defRPr sz="1000">
                <a:solidFill>
                  <a:schemeClr val="lt2"/>
                </a:solidFill>
              </a:defRPr>
            </a:lvl3pPr>
            <a:lvl4pPr lvl="3" algn="r">
              <a:buNone/>
              <a:defRPr sz="1000">
                <a:solidFill>
                  <a:schemeClr val="lt2"/>
                </a:solidFill>
              </a:defRPr>
            </a:lvl4pPr>
            <a:lvl5pPr lvl="4" algn="r">
              <a:buNone/>
              <a:defRPr sz="1000">
                <a:solidFill>
                  <a:schemeClr val="lt2"/>
                </a:solidFill>
              </a:defRPr>
            </a:lvl5pPr>
            <a:lvl6pPr lvl="5" algn="r">
              <a:buNone/>
              <a:defRPr sz="1000">
                <a:solidFill>
                  <a:schemeClr val="lt2"/>
                </a:solidFill>
              </a:defRPr>
            </a:lvl6pPr>
            <a:lvl7pPr lvl="6" algn="r">
              <a:buNone/>
              <a:defRPr sz="1000">
                <a:solidFill>
                  <a:schemeClr val="lt2"/>
                </a:solidFill>
              </a:defRPr>
            </a:lvl7pPr>
            <a:lvl8pPr lvl="7" algn="r">
              <a:buNone/>
              <a:defRPr sz="1000">
                <a:solidFill>
                  <a:schemeClr val="lt2"/>
                </a:solidFill>
              </a:defRPr>
            </a:lvl8pPr>
            <a:lvl9pPr lvl="8" algn="r">
              <a:buNone/>
              <a:defRPr sz="1000">
                <a:solidFill>
                  <a:schemeClr val="lt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.jp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5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hyperlink" Target="http://www.easybib.com/" TargetMode="External"/><Relationship Id="rId4" Type="http://schemas.openxmlformats.org/officeDocument/2006/relationships/hyperlink" Target="https://owl.purdue.edu/owl/purdue_owl.html" TargetMode="Externa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Tools For Success</a:t>
            </a:r>
            <a:endParaRPr/>
          </a:p>
        </p:txBody>
      </p:sp>
      <p:sp>
        <p:nvSpPr>
          <p:cNvPr id="55" name="Google Shape;55;p13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Lab 1 ASTR105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TA-Kelly Sanderson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22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/>
              <a:t>Todays Lab</a:t>
            </a:r>
            <a:r>
              <a:rPr lang="en" sz="3600"/>
              <a:t>: Tools for Success</a:t>
            </a:r>
            <a:endParaRPr sz="3600"/>
          </a:p>
        </p:txBody>
      </p:sp>
      <p:sp>
        <p:nvSpPr>
          <p:cNvPr id="109" name="Google Shape;109;p22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The metric system</a:t>
            </a:r>
            <a:br>
              <a:rPr lang="en"/>
            </a:b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Changing units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Conversion factors:</a:t>
            </a:r>
            <a:br>
              <a:rPr lang="en"/>
            </a:br>
            <a:r>
              <a:rPr lang="en"/>
              <a:t>5km * </a:t>
            </a:r>
            <a:r>
              <a:rPr lang="en" u="sng"/>
              <a:t>1000m</a:t>
            </a:r>
            <a:r>
              <a:rPr lang="en"/>
              <a:t> = 5000m</a:t>
            </a:r>
            <a:br>
              <a:rPr lang="en"/>
            </a:br>
            <a:r>
              <a:rPr lang="en"/>
              <a:t>            1km</a:t>
            </a:r>
            <a:br>
              <a:rPr lang="en"/>
            </a:br>
            <a:r>
              <a:rPr lang="en"/>
              <a:t>120cm * </a:t>
            </a:r>
            <a:r>
              <a:rPr lang="en" u="sng"/>
              <a:t>   1m  </a:t>
            </a:r>
            <a:r>
              <a:rPr lang="en"/>
              <a:t> = 1.2m</a:t>
            </a:r>
            <a:endParaRPr/>
          </a:p>
        </p:txBody>
      </p:sp>
      <p:pic>
        <p:nvPicPr>
          <p:cNvPr descr="http://passyworldofmathematics.com/Images/pwmImagesFour/ConvertMetricOne550x407JPG.jpg" id="110" name="Google Shape;110;p22"/>
          <p:cNvPicPr preferRelativeResize="0"/>
          <p:nvPr/>
        </p:nvPicPr>
        <p:blipFill rotWithShape="1">
          <a:blip r:embed="rId3">
            <a:alphaModFix/>
          </a:blip>
          <a:srcRect b="0" l="0" r="0" t="22690"/>
          <a:stretch/>
        </p:blipFill>
        <p:spPr>
          <a:xfrm>
            <a:off x="3484025" y="1152475"/>
            <a:ext cx="5238750" cy="29574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23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/>
              <a:t>Todays Lab: Tools for Success</a:t>
            </a:r>
            <a:endParaRPr sz="3600"/>
          </a:p>
        </p:txBody>
      </p:sp>
      <p:sp>
        <p:nvSpPr>
          <p:cNvPr id="116" name="Google Shape;116;p23"/>
          <p:cNvSpPr txBox="1"/>
          <p:nvPr/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ADADAD"/>
              </a:buClr>
              <a:buSzPts val="1800"/>
              <a:buChar char="●"/>
            </a:pPr>
            <a:r>
              <a:rPr lang="en" sz="1800">
                <a:solidFill>
                  <a:srgbClr val="ADADAD"/>
                </a:solidFill>
              </a:rPr>
              <a:t>Understanding scale on a map: If the scale bar at the bottom left is 2 inches long and says 100km, then every 2 inches on the map corresponds to 100km in the real world. In this case, cities 4.5 inches away on the map would be how far apart in real life?</a:t>
            </a:r>
            <a:br>
              <a:rPr lang="en" sz="1800">
                <a:solidFill>
                  <a:srgbClr val="ADADAD"/>
                </a:solidFill>
              </a:rPr>
            </a:br>
            <a:br>
              <a:rPr lang="en" sz="1800">
                <a:solidFill>
                  <a:srgbClr val="ADADAD"/>
                </a:solidFill>
              </a:rPr>
            </a:br>
            <a:r>
              <a:rPr lang="en" sz="1800">
                <a:solidFill>
                  <a:srgbClr val="ADADAD"/>
                </a:solidFill>
              </a:rPr>
              <a:t>                   4.5 inches * </a:t>
            </a:r>
            <a:r>
              <a:rPr lang="en" sz="1800" u="sng">
                <a:solidFill>
                  <a:srgbClr val="ADADAD"/>
                </a:solidFill>
              </a:rPr>
              <a:t>    100km  </a:t>
            </a:r>
            <a:r>
              <a:rPr lang="en" sz="1800">
                <a:solidFill>
                  <a:srgbClr val="ADADAD"/>
                </a:solidFill>
              </a:rPr>
              <a:t> = 225 km</a:t>
            </a:r>
            <a:br>
              <a:rPr lang="en" sz="1800">
                <a:solidFill>
                  <a:srgbClr val="ADADAD"/>
                </a:solidFill>
              </a:rPr>
            </a:br>
            <a:r>
              <a:rPr lang="en" sz="1800">
                <a:solidFill>
                  <a:srgbClr val="ADADAD"/>
                </a:solidFill>
              </a:rPr>
              <a:t>                                         2 inches</a:t>
            </a:r>
            <a:endParaRPr sz="1800">
              <a:solidFill>
                <a:srgbClr val="ADADAD"/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2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/>
              <a:t>Todays Lab: Tools for Success</a:t>
            </a:r>
            <a:endParaRPr sz="3600"/>
          </a:p>
        </p:txBody>
      </p:sp>
      <p:sp>
        <p:nvSpPr>
          <p:cNvPr id="122" name="Google Shape;122;p24"/>
          <p:cNvSpPr txBox="1"/>
          <p:nvPr/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ADADAD"/>
              </a:buClr>
              <a:buSzPts val="1800"/>
              <a:buChar char="●"/>
            </a:pPr>
            <a:r>
              <a:rPr lang="en" sz="1800">
                <a:solidFill>
                  <a:srgbClr val="ADADAD"/>
                </a:solidFill>
              </a:rPr>
              <a:t>Squares, square roots, exponents</a:t>
            </a:r>
            <a:br>
              <a:rPr lang="en" sz="1800">
                <a:solidFill>
                  <a:srgbClr val="ADADAD"/>
                </a:solidFill>
              </a:rPr>
            </a:br>
            <a:endParaRPr sz="1800">
              <a:solidFill>
                <a:srgbClr val="ADADAD"/>
              </a:solidFill>
            </a:endParaRPr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ADADAD"/>
              </a:buClr>
              <a:buSzPts val="1800"/>
              <a:buChar char="●"/>
            </a:pPr>
            <a:r>
              <a:rPr lang="en" sz="1800">
                <a:solidFill>
                  <a:srgbClr val="ADADAD"/>
                </a:solidFill>
              </a:rPr>
              <a:t>7</a:t>
            </a:r>
            <a:r>
              <a:rPr baseline="30000" lang="en" sz="1800">
                <a:solidFill>
                  <a:srgbClr val="ADADAD"/>
                </a:solidFill>
              </a:rPr>
              <a:t>5</a:t>
            </a:r>
            <a:r>
              <a:rPr lang="en" sz="1800">
                <a:solidFill>
                  <a:srgbClr val="ADADAD"/>
                </a:solidFill>
              </a:rPr>
              <a:t> = 7 x 7 x 7 x 7 x 7 = 16807</a:t>
            </a:r>
            <a:br>
              <a:rPr lang="en" sz="1800">
                <a:solidFill>
                  <a:srgbClr val="ADADAD"/>
                </a:solidFill>
              </a:rPr>
            </a:br>
            <a:endParaRPr sz="1800">
              <a:solidFill>
                <a:srgbClr val="ADADAD"/>
              </a:solidFill>
            </a:endParaRPr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ADADAD"/>
              </a:buClr>
              <a:buSzPts val="1800"/>
              <a:buChar char="●"/>
            </a:pPr>
            <a:r>
              <a:rPr lang="en" sz="1800">
                <a:solidFill>
                  <a:srgbClr val="ADADAD"/>
                </a:solidFill>
              </a:rPr>
              <a:t>5 is the </a:t>
            </a:r>
            <a:r>
              <a:rPr i="1" lang="en" sz="1800">
                <a:solidFill>
                  <a:srgbClr val="ADADAD"/>
                </a:solidFill>
              </a:rPr>
              <a:t>exponent</a:t>
            </a:r>
            <a:r>
              <a:rPr lang="en" sz="1800">
                <a:solidFill>
                  <a:srgbClr val="ADADAD"/>
                </a:solidFill>
              </a:rPr>
              <a:t> in the above equation</a:t>
            </a:r>
            <a:br>
              <a:rPr lang="en" sz="1800">
                <a:solidFill>
                  <a:srgbClr val="ADADAD"/>
                </a:solidFill>
              </a:rPr>
            </a:br>
            <a:endParaRPr sz="1800">
              <a:solidFill>
                <a:srgbClr val="ADADAD"/>
              </a:solidFill>
            </a:endParaRPr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ADADAD"/>
              </a:buClr>
              <a:buSzPts val="1800"/>
              <a:buChar char="●"/>
            </a:pPr>
            <a:r>
              <a:rPr lang="en" sz="1800">
                <a:solidFill>
                  <a:srgbClr val="ADADAD"/>
                </a:solidFill>
              </a:rPr>
              <a:t>The square root of a number will give you the number whose square is the number you started with. Square root of 4 is 2, because 2 squared (2</a:t>
            </a:r>
            <a:r>
              <a:rPr baseline="30000" lang="en" sz="1800">
                <a:solidFill>
                  <a:srgbClr val="ADADAD"/>
                </a:solidFill>
              </a:rPr>
              <a:t>2</a:t>
            </a:r>
            <a:r>
              <a:rPr lang="en" sz="1800">
                <a:solidFill>
                  <a:srgbClr val="ADADAD"/>
                </a:solidFill>
              </a:rPr>
              <a:t> or 2x2) is 4.</a:t>
            </a:r>
            <a:endParaRPr sz="1800">
              <a:solidFill>
                <a:srgbClr val="ADADAD"/>
              </a:solidFill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2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/>
              <a:t>Todays Lab: Tools for Success</a:t>
            </a:r>
            <a:endParaRPr sz="3600"/>
          </a:p>
        </p:txBody>
      </p:sp>
      <p:sp>
        <p:nvSpPr>
          <p:cNvPr id="128" name="Google Shape;128;p25"/>
          <p:cNvSpPr txBox="1"/>
          <p:nvPr/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ADADAD"/>
              </a:buClr>
              <a:buSzPts val="1800"/>
              <a:buChar char="●"/>
            </a:pPr>
            <a:r>
              <a:rPr lang="en" sz="1800">
                <a:solidFill>
                  <a:srgbClr val="ADADAD"/>
                </a:solidFill>
              </a:rPr>
              <a:t>Scientific notation</a:t>
            </a:r>
            <a:br>
              <a:rPr lang="en" sz="1800">
                <a:solidFill>
                  <a:srgbClr val="ADADAD"/>
                </a:solidFill>
              </a:rPr>
            </a:br>
            <a:endParaRPr sz="1800">
              <a:solidFill>
                <a:srgbClr val="ADADAD"/>
              </a:solidFill>
            </a:endParaRPr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ADADAD"/>
              </a:buClr>
              <a:buSzPts val="1800"/>
              <a:buChar char="●"/>
            </a:pPr>
            <a:r>
              <a:rPr lang="en" sz="1800">
                <a:solidFill>
                  <a:srgbClr val="ADADAD"/>
                </a:solidFill>
              </a:rPr>
              <a:t>100 = 1x10</a:t>
            </a:r>
            <a:r>
              <a:rPr baseline="30000" lang="en" sz="1800">
                <a:solidFill>
                  <a:srgbClr val="ADADAD"/>
                </a:solidFill>
              </a:rPr>
              <a:t>2</a:t>
            </a:r>
            <a:r>
              <a:rPr lang="en" sz="1800">
                <a:solidFill>
                  <a:srgbClr val="ADADAD"/>
                </a:solidFill>
              </a:rPr>
              <a:t>. Move the decimal over to the right for a positive exponent.</a:t>
            </a:r>
            <a:br>
              <a:rPr lang="en" sz="1800">
                <a:solidFill>
                  <a:srgbClr val="ADADAD"/>
                </a:solidFill>
              </a:rPr>
            </a:br>
            <a:r>
              <a:rPr lang="en" sz="1800">
                <a:solidFill>
                  <a:srgbClr val="ADADAD"/>
                </a:solidFill>
              </a:rPr>
              <a:t>   1.0x10</a:t>
            </a:r>
            <a:r>
              <a:rPr baseline="30000" lang="en" sz="1800">
                <a:solidFill>
                  <a:srgbClr val="ADADAD"/>
                </a:solidFill>
              </a:rPr>
              <a:t>2 </a:t>
            </a:r>
            <a:r>
              <a:rPr lang="en" sz="1800">
                <a:solidFill>
                  <a:srgbClr val="ADADAD"/>
                </a:solidFill>
              </a:rPr>
              <a:t>=&gt; 100.0</a:t>
            </a:r>
            <a:br>
              <a:rPr lang="en" sz="1800">
                <a:solidFill>
                  <a:srgbClr val="ADADAD"/>
                </a:solidFill>
              </a:rPr>
            </a:br>
            <a:r>
              <a:rPr lang="en" sz="1800">
                <a:solidFill>
                  <a:srgbClr val="ADADAD"/>
                </a:solidFill>
              </a:rPr>
              <a:t>   100(.0) =&gt; 1.00 and you moved the decimal twice, so you get 1.0x10</a:t>
            </a:r>
            <a:r>
              <a:rPr baseline="30000" lang="en" sz="1800">
                <a:solidFill>
                  <a:srgbClr val="ADADAD"/>
                </a:solidFill>
              </a:rPr>
              <a:t>2</a:t>
            </a:r>
            <a:br>
              <a:rPr baseline="30000" lang="en" sz="1800">
                <a:solidFill>
                  <a:srgbClr val="ADADAD"/>
                </a:solidFill>
              </a:rPr>
            </a:br>
            <a:r>
              <a:rPr lang="en" sz="1800">
                <a:solidFill>
                  <a:srgbClr val="ADADAD"/>
                </a:solidFill>
              </a:rPr>
              <a:t>   156.0 =&gt; 1.56x10</a:t>
            </a:r>
            <a:r>
              <a:rPr baseline="30000" lang="en" sz="1800">
                <a:solidFill>
                  <a:srgbClr val="ADADAD"/>
                </a:solidFill>
              </a:rPr>
              <a:t>2</a:t>
            </a:r>
            <a:endParaRPr baseline="30000" sz="1800">
              <a:solidFill>
                <a:srgbClr val="ADADAD"/>
              </a:solidFill>
            </a:endParaRPr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ADADAD"/>
              </a:buClr>
              <a:buSzPts val="1800"/>
              <a:buChar char="●"/>
            </a:pPr>
            <a:r>
              <a:rPr lang="en" sz="1800">
                <a:solidFill>
                  <a:srgbClr val="ADADAD"/>
                </a:solidFill>
              </a:rPr>
              <a:t>-100 = -1x10</a:t>
            </a:r>
            <a:r>
              <a:rPr baseline="30000" lang="en" sz="1800">
                <a:solidFill>
                  <a:srgbClr val="ADADAD"/>
                </a:solidFill>
              </a:rPr>
              <a:t>2</a:t>
            </a:r>
            <a:endParaRPr sz="1800">
              <a:solidFill>
                <a:srgbClr val="ADADAD"/>
              </a:solidFill>
            </a:endParaRPr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ADADAD"/>
              </a:buClr>
              <a:buSzPts val="1800"/>
              <a:buChar char="●"/>
            </a:pPr>
            <a:r>
              <a:rPr lang="en" sz="1800">
                <a:solidFill>
                  <a:srgbClr val="ADADAD"/>
                </a:solidFill>
              </a:rPr>
              <a:t>0.01 = 1x10</a:t>
            </a:r>
            <a:r>
              <a:rPr baseline="30000" lang="en" sz="1800">
                <a:solidFill>
                  <a:srgbClr val="ADADAD"/>
                </a:solidFill>
              </a:rPr>
              <a:t>-2</a:t>
            </a:r>
            <a:endParaRPr sz="1800">
              <a:solidFill>
                <a:srgbClr val="ADADAD"/>
              </a:solidFill>
            </a:endParaRPr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ADADAD"/>
              </a:buClr>
              <a:buSzPts val="1800"/>
              <a:buChar char="●"/>
            </a:pPr>
            <a:r>
              <a:rPr lang="en" sz="1800">
                <a:solidFill>
                  <a:srgbClr val="ADADAD"/>
                </a:solidFill>
              </a:rPr>
              <a:t>Why bother? Well...</a:t>
            </a:r>
            <a:endParaRPr sz="1800">
              <a:solidFill>
                <a:srgbClr val="ADADAD"/>
              </a:solidFill>
            </a:endParaRPr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ADADAD"/>
              </a:buClr>
              <a:buSzPts val="1800"/>
              <a:buChar char="●"/>
            </a:pPr>
            <a:r>
              <a:rPr lang="en" sz="1800">
                <a:solidFill>
                  <a:srgbClr val="ADADAD"/>
                </a:solidFill>
              </a:rPr>
              <a:t>Mass of the sun in grams: 2x10</a:t>
            </a:r>
            <a:r>
              <a:rPr baseline="30000" lang="en" sz="1800">
                <a:solidFill>
                  <a:srgbClr val="ADADAD"/>
                </a:solidFill>
              </a:rPr>
              <a:t>33</a:t>
            </a:r>
            <a:r>
              <a:rPr lang="en" sz="1800">
                <a:solidFill>
                  <a:srgbClr val="ADADAD"/>
                </a:solidFill>
              </a:rPr>
              <a:t> = 20000000000000000000000000000000</a:t>
            </a:r>
            <a:endParaRPr sz="1800">
              <a:solidFill>
                <a:srgbClr val="ADADAD"/>
              </a:solidFill>
            </a:endParaRPr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ADADAD"/>
              </a:buClr>
              <a:buSzPts val="1800"/>
              <a:buChar char="●"/>
            </a:pPr>
            <a:r>
              <a:rPr lang="en" sz="1800">
                <a:solidFill>
                  <a:srgbClr val="ADADAD"/>
                </a:solidFill>
              </a:rPr>
              <a:t>Boltzmann constant: 1.38x10</a:t>
            </a:r>
            <a:r>
              <a:rPr baseline="30000" lang="en" sz="1800">
                <a:solidFill>
                  <a:srgbClr val="ADADAD"/>
                </a:solidFill>
              </a:rPr>
              <a:t>-16</a:t>
            </a:r>
            <a:r>
              <a:rPr lang="en" sz="1800">
                <a:solidFill>
                  <a:srgbClr val="ADADAD"/>
                </a:solidFill>
              </a:rPr>
              <a:t> = 0.000000000000000138</a:t>
            </a:r>
            <a:endParaRPr sz="1800">
              <a:solidFill>
                <a:srgbClr val="ADADAD"/>
              </a:solidFill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2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/>
              <a:t>Todays Lab: Tools for Success</a:t>
            </a:r>
            <a:endParaRPr sz="3600"/>
          </a:p>
        </p:txBody>
      </p:sp>
      <p:sp>
        <p:nvSpPr>
          <p:cNvPr id="134" name="Google Shape;134;p26"/>
          <p:cNvSpPr txBox="1"/>
          <p:nvPr/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ADADAD"/>
              </a:buClr>
              <a:buSzPts val="1800"/>
              <a:buChar char="●"/>
            </a:pPr>
            <a:r>
              <a:rPr lang="en" sz="1800">
                <a:solidFill>
                  <a:srgbClr val="ADADAD"/>
                </a:solidFill>
              </a:rPr>
              <a:t>Order of operations!</a:t>
            </a:r>
            <a:br>
              <a:rPr lang="en" sz="1800">
                <a:solidFill>
                  <a:srgbClr val="ADADAD"/>
                </a:solidFill>
              </a:rPr>
            </a:br>
            <a:r>
              <a:rPr lang="en" sz="1800">
                <a:solidFill>
                  <a:srgbClr val="ADADAD"/>
                </a:solidFill>
              </a:rPr>
              <a:t>PEMDAS =&gt; Parentheses</a:t>
            </a:r>
            <a:br>
              <a:rPr lang="en" sz="1800">
                <a:solidFill>
                  <a:srgbClr val="ADADAD"/>
                </a:solidFill>
              </a:rPr>
            </a:br>
            <a:r>
              <a:rPr lang="en" sz="1800">
                <a:solidFill>
                  <a:srgbClr val="ADADAD"/>
                </a:solidFill>
              </a:rPr>
              <a:t>                     Exponents</a:t>
            </a:r>
            <a:br>
              <a:rPr lang="en" sz="1800">
                <a:solidFill>
                  <a:srgbClr val="ADADAD"/>
                </a:solidFill>
              </a:rPr>
            </a:br>
            <a:r>
              <a:rPr lang="en" sz="1800">
                <a:solidFill>
                  <a:srgbClr val="ADADAD"/>
                </a:solidFill>
              </a:rPr>
              <a:t>                  </a:t>
            </a:r>
            <a:r>
              <a:rPr baseline="-25000" lang="en" sz="1800">
                <a:solidFill>
                  <a:srgbClr val="ADADAD"/>
                </a:solidFill>
              </a:rPr>
              <a:t>|</a:t>
            </a:r>
            <a:r>
              <a:rPr lang="en" sz="1800">
                <a:solidFill>
                  <a:srgbClr val="ADADAD"/>
                </a:solidFill>
              </a:rPr>
              <a:t>- Multiplication</a:t>
            </a:r>
            <a:br>
              <a:rPr lang="en" sz="1800">
                <a:solidFill>
                  <a:srgbClr val="ADADAD"/>
                </a:solidFill>
              </a:rPr>
            </a:br>
            <a:r>
              <a:rPr lang="en" sz="1800">
                <a:solidFill>
                  <a:srgbClr val="ADADAD"/>
                </a:solidFill>
              </a:rPr>
              <a:t>                  </a:t>
            </a:r>
            <a:r>
              <a:rPr baseline="30000" lang="en" sz="1800">
                <a:solidFill>
                  <a:srgbClr val="ADADAD"/>
                </a:solidFill>
              </a:rPr>
              <a:t>|</a:t>
            </a:r>
            <a:r>
              <a:rPr lang="en" sz="1800">
                <a:solidFill>
                  <a:srgbClr val="ADADAD"/>
                </a:solidFill>
              </a:rPr>
              <a:t>- Division</a:t>
            </a:r>
            <a:br>
              <a:rPr lang="en" sz="1800">
                <a:solidFill>
                  <a:srgbClr val="ADADAD"/>
                </a:solidFill>
              </a:rPr>
            </a:br>
            <a:r>
              <a:rPr lang="en" sz="1800">
                <a:solidFill>
                  <a:srgbClr val="ADADAD"/>
                </a:solidFill>
              </a:rPr>
              <a:t>                  </a:t>
            </a:r>
            <a:r>
              <a:rPr baseline="-25000" lang="en" sz="1800">
                <a:solidFill>
                  <a:srgbClr val="ADADAD"/>
                </a:solidFill>
              </a:rPr>
              <a:t>|</a:t>
            </a:r>
            <a:r>
              <a:rPr lang="en" sz="1800">
                <a:solidFill>
                  <a:srgbClr val="ADADAD"/>
                </a:solidFill>
              </a:rPr>
              <a:t>- Addition</a:t>
            </a:r>
            <a:br>
              <a:rPr lang="en" sz="1800">
                <a:solidFill>
                  <a:srgbClr val="ADADAD"/>
                </a:solidFill>
              </a:rPr>
            </a:br>
            <a:r>
              <a:rPr lang="en" sz="1800">
                <a:solidFill>
                  <a:srgbClr val="ADADAD"/>
                </a:solidFill>
              </a:rPr>
              <a:t>                  </a:t>
            </a:r>
            <a:r>
              <a:rPr baseline="30000" lang="en" sz="1800">
                <a:solidFill>
                  <a:srgbClr val="ADADAD"/>
                </a:solidFill>
              </a:rPr>
              <a:t>|</a:t>
            </a:r>
            <a:r>
              <a:rPr lang="en" sz="1800">
                <a:solidFill>
                  <a:srgbClr val="ADADAD"/>
                </a:solidFill>
              </a:rPr>
              <a:t>- Subtraction</a:t>
            </a:r>
            <a:endParaRPr sz="1800">
              <a:solidFill>
                <a:srgbClr val="ADADAD"/>
              </a:solidFill>
            </a:endParaRPr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ADADAD"/>
              </a:buClr>
              <a:buSzPts val="1800"/>
              <a:buChar char="●"/>
            </a:pPr>
            <a:r>
              <a:rPr lang="en" sz="1800">
                <a:solidFill>
                  <a:srgbClr val="ADADAD"/>
                </a:solidFill>
              </a:rPr>
              <a:t>Plotting - Choose a scale for your axes that makes sense. If all your values are between 40 and 90, you don’t need your scale to go from 0 - 100.</a:t>
            </a:r>
            <a:endParaRPr sz="1800">
              <a:solidFill>
                <a:srgbClr val="ADADAD"/>
              </a:solidFill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2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0" name="Google Shape;140;p27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/>
              <a:t>Today:	</a:t>
            </a:r>
            <a:endParaRPr sz="3600"/>
          </a:p>
        </p:txBody>
      </p:sp>
      <p:sp>
        <p:nvSpPr>
          <p:cNvPr id="61" name="Google Shape;61;p1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419100" lvl="0" marL="457200" rtl="0" algn="l">
              <a:spcBef>
                <a:spcPts val="0"/>
              </a:spcBef>
              <a:spcAft>
                <a:spcPts val="0"/>
              </a:spcAft>
              <a:buSzPts val="3000"/>
              <a:buChar char="●"/>
            </a:pPr>
            <a:r>
              <a:rPr lang="en" sz="3000"/>
              <a:t>Syllabus</a:t>
            </a:r>
            <a:endParaRPr sz="3000"/>
          </a:p>
          <a:p>
            <a:pPr indent="-419100" lvl="0" marL="457200" rtl="0" algn="l">
              <a:spcBef>
                <a:spcPts val="0"/>
              </a:spcBef>
              <a:spcAft>
                <a:spcPts val="0"/>
              </a:spcAft>
              <a:buSzPts val="3000"/>
              <a:buChar char="●"/>
            </a:pPr>
            <a:r>
              <a:rPr lang="en" sz="3000"/>
              <a:t>First day stuff (math “pretest”, introduction sheet, etc.)</a:t>
            </a:r>
            <a:endParaRPr sz="3000"/>
          </a:p>
          <a:p>
            <a:pPr indent="-419100" lvl="0" marL="457200" rtl="0" algn="l">
              <a:spcBef>
                <a:spcPts val="0"/>
              </a:spcBef>
              <a:spcAft>
                <a:spcPts val="0"/>
              </a:spcAft>
              <a:buSzPts val="3000"/>
              <a:buChar char="●"/>
            </a:pPr>
            <a:r>
              <a:rPr lang="en" sz="3000"/>
              <a:t>Tools for success lab...</a:t>
            </a:r>
            <a:endParaRPr sz="3000"/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 sz="300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/>
              <a:t>Syllabus: TA		</a:t>
            </a:r>
            <a:endParaRPr sz="3600"/>
          </a:p>
        </p:txBody>
      </p:sp>
      <p:sp>
        <p:nvSpPr>
          <p:cNvPr id="67" name="Google Shape;67;p15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419100" lvl="0" marL="457200" rtl="0" algn="l">
              <a:spcBef>
                <a:spcPts val="0"/>
              </a:spcBef>
              <a:spcAft>
                <a:spcPts val="0"/>
              </a:spcAft>
              <a:buSzPts val="3000"/>
              <a:buChar char="●"/>
            </a:pPr>
            <a:r>
              <a:rPr lang="en" sz="3000"/>
              <a:t>My name is Kelly </a:t>
            </a:r>
            <a:endParaRPr sz="3000"/>
          </a:p>
          <a:p>
            <a:pPr indent="-419100" lvl="0" marL="457200" rtl="0" algn="l">
              <a:spcBef>
                <a:spcPts val="0"/>
              </a:spcBef>
              <a:spcAft>
                <a:spcPts val="0"/>
              </a:spcAft>
              <a:buSzPts val="3000"/>
              <a:buChar char="●"/>
            </a:pPr>
            <a:r>
              <a:rPr lang="en" sz="3000"/>
              <a:t>I’m here to help</a:t>
            </a:r>
            <a:endParaRPr sz="3000"/>
          </a:p>
          <a:p>
            <a:pPr indent="-419100" lvl="0" marL="457200" rtl="0" algn="l">
              <a:spcBef>
                <a:spcPts val="0"/>
              </a:spcBef>
              <a:spcAft>
                <a:spcPts val="0"/>
              </a:spcAft>
              <a:buSzPts val="3000"/>
              <a:buChar char="●"/>
            </a:pPr>
            <a:r>
              <a:rPr lang="en" sz="3000"/>
              <a:t>Office hours: W 12:30-1:30, Th 10:15-11:15</a:t>
            </a:r>
            <a:endParaRPr sz="3000"/>
          </a:p>
          <a:p>
            <a:pPr indent="-419100" lvl="0" marL="457200" rtl="0" algn="l">
              <a:spcBef>
                <a:spcPts val="0"/>
              </a:spcBef>
              <a:spcAft>
                <a:spcPts val="0"/>
              </a:spcAft>
              <a:buSzPts val="3000"/>
              <a:buChar char="●"/>
            </a:pPr>
            <a:r>
              <a:rPr lang="en" sz="3000"/>
              <a:t>Message me on Canvas or through email</a:t>
            </a:r>
            <a:endParaRPr sz="300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/>
              <a:t>Syllabus: Class Policies</a:t>
            </a:r>
            <a:endParaRPr sz="3600"/>
          </a:p>
        </p:txBody>
      </p:sp>
      <p:sp>
        <p:nvSpPr>
          <p:cNvPr id="73" name="Google Shape;73;p16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419100" lvl="0" marL="457200" rtl="0" algn="l">
              <a:spcBef>
                <a:spcPts val="0"/>
              </a:spcBef>
              <a:spcAft>
                <a:spcPts val="0"/>
              </a:spcAft>
              <a:buSzPts val="3000"/>
              <a:buChar char="●"/>
            </a:pPr>
            <a:r>
              <a:rPr lang="en" sz="3000"/>
              <a:t>Attendance is Mandatory</a:t>
            </a:r>
            <a:endParaRPr sz="3000"/>
          </a:p>
          <a:p>
            <a:pPr indent="-419100" lvl="0" marL="457200" rtl="0" algn="l">
              <a:spcBef>
                <a:spcPts val="0"/>
              </a:spcBef>
              <a:spcAft>
                <a:spcPts val="0"/>
              </a:spcAft>
              <a:buSzPts val="3000"/>
              <a:buChar char="●"/>
            </a:pPr>
            <a:r>
              <a:rPr lang="en" sz="3000"/>
              <a:t>Bring a copy of Lab and a scientific calculator</a:t>
            </a:r>
            <a:endParaRPr sz="3000"/>
          </a:p>
          <a:p>
            <a:pPr indent="-419100" lvl="0" marL="457200" rtl="0" algn="l">
              <a:spcBef>
                <a:spcPts val="0"/>
              </a:spcBef>
              <a:spcAft>
                <a:spcPts val="0"/>
              </a:spcAft>
              <a:buSzPts val="3000"/>
              <a:buChar char="●"/>
            </a:pPr>
            <a:r>
              <a:rPr lang="en" sz="3000"/>
              <a:t>No make-up labs </a:t>
            </a:r>
            <a:endParaRPr sz="3000"/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 sz="300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/>
              <a:t>Syllabus: Lab Work</a:t>
            </a:r>
            <a:endParaRPr sz="3600"/>
          </a:p>
        </p:txBody>
      </p:sp>
      <p:sp>
        <p:nvSpPr>
          <p:cNvPr id="79" name="Google Shape;79;p17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419100" lvl="0" marL="457200" rtl="0" algn="l">
              <a:spcBef>
                <a:spcPts val="0"/>
              </a:spcBef>
              <a:spcAft>
                <a:spcPts val="0"/>
              </a:spcAft>
              <a:buSzPts val="3000"/>
              <a:buChar char="●"/>
            </a:pPr>
            <a:r>
              <a:rPr lang="en" sz="3000"/>
              <a:t>Group work (3-4 per group)</a:t>
            </a:r>
            <a:endParaRPr sz="3000"/>
          </a:p>
          <a:p>
            <a:pPr indent="-419100" lvl="1" marL="914400" rtl="0" algn="l">
              <a:spcBef>
                <a:spcPts val="0"/>
              </a:spcBef>
              <a:spcAft>
                <a:spcPts val="0"/>
              </a:spcAft>
              <a:buSzPts val="3000"/>
              <a:buChar char="○"/>
            </a:pPr>
            <a:r>
              <a:rPr lang="en" sz="3000"/>
              <a:t>Everyone should be writing in their lab manual</a:t>
            </a:r>
            <a:endParaRPr sz="3000"/>
          </a:p>
          <a:p>
            <a:pPr indent="-419100" lvl="0" marL="457200" rtl="0" algn="l">
              <a:spcBef>
                <a:spcPts val="0"/>
              </a:spcBef>
              <a:spcAft>
                <a:spcPts val="0"/>
              </a:spcAft>
              <a:buSzPts val="3000"/>
              <a:buChar char="●"/>
            </a:pPr>
            <a:r>
              <a:rPr lang="en" sz="3000"/>
              <a:t>Labs/Take home work due a week from lab section</a:t>
            </a:r>
            <a:endParaRPr sz="3000"/>
          </a:p>
          <a:p>
            <a:pPr indent="-419100" lvl="1" marL="914400" rtl="0" algn="l">
              <a:spcBef>
                <a:spcPts val="0"/>
              </a:spcBef>
              <a:spcAft>
                <a:spcPts val="0"/>
              </a:spcAft>
              <a:buSzPts val="3000"/>
              <a:buChar char="○"/>
            </a:pPr>
            <a:r>
              <a:rPr lang="en" sz="3000"/>
              <a:t>NO LATE WORK-rule applies to all sections</a:t>
            </a:r>
            <a:endParaRPr sz="3000"/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 sz="300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/>
              <a:t>Syllabus: Plagiarism</a:t>
            </a:r>
            <a:endParaRPr sz="3600"/>
          </a:p>
        </p:txBody>
      </p:sp>
      <p:sp>
        <p:nvSpPr>
          <p:cNvPr id="85" name="Google Shape;85;p18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4191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000"/>
              <a:buFont typeface="Arial"/>
              <a:buChar char="●"/>
            </a:pPr>
            <a:r>
              <a:rPr lang="en" sz="3000"/>
              <a:t>Absolutely no plagiarism will be tolerated</a:t>
            </a:r>
            <a:endParaRPr sz="3000"/>
          </a:p>
          <a:p>
            <a:pPr indent="-4191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000"/>
              <a:buChar char="●"/>
            </a:pPr>
            <a:r>
              <a:rPr lang="en" sz="3000"/>
              <a:t>DO NOT COPY</a:t>
            </a:r>
            <a:endParaRPr sz="3000"/>
          </a:p>
          <a:p>
            <a:pPr indent="-419100" lvl="1" marL="914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000"/>
              <a:buChar char="○"/>
            </a:pPr>
            <a:r>
              <a:rPr lang="en" sz="3000"/>
              <a:t>Your classmates</a:t>
            </a:r>
            <a:endParaRPr sz="3000"/>
          </a:p>
          <a:p>
            <a:pPr indent="-419100" lvl="1" marL="914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000"/>
              <a:buChar char="○"/>
            </a:pPr>
            <a:r>
              <a:rPr lang="en" sz="3000"/>
              <a:t>Textbooks</a:t>
            </a:r>
            <a:endParaRPr sz="3000"/>
          </a:p>
          <a:p>
            <a:pPr indent="-419100" lvl="1" marL="914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000"/>
              <a:buChar char="○"/>
            </a:pPr>
            <a:r>
              <a:rPr lang="en" sz="3000"/>
              <a:t>Websites</a:t>
            </a:r>
            <a:endParaRPr sz="3000"/>
          </a:p>
          <a:p>
            <a:pPr indent="0" lvl="0" marL="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 sz="3000"/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 sz="300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1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/>
              <a:t>Syllabus: Plagiarism</a:t>
            </a:r>
            <a:endParaRPr sz="3600"/>
          </a:p>
        </p:txBody>
      </p:sp>
      <p:sp>
        <p:nvSpPr>
          <p:cNvPr id="91" name="Google Shape;91;p19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4191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000"/>
              <a:buFont typeface="Arial"/>
              <a:buChar char="●"/>
            </a:pPr>
            <a:r>
              <a:rPr lang="en" sz="3000"/>
              <a:t>Minimal quotations WITH citations</a:t>
            </a:r>
            <a:endParaRPr sz="3000"/>
          </a:p>
          <a:p>
            <a:pPr indent="-4191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000"/>
              <a:buChar char="●"/>
            </a:pPr>
            <a:r>
              <a:rPr lang="en" sz="3000"/>
              <a:t>Paraphrase WITH citations</a:t>
            </a:r>
            <a:endParaRPr sz="3000"/>
          </a:p>
          <a:p>
            <a:pPr indent="-419100" lvl="1" marL="914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000"/>
              <a:buChar char="○"/>
            </a:pPr>
            <a:r>
              <a:rPr lang="en" sz="3000" u="sng">
                <a:solidFill>
                  <a:schemeClr val="hlink"/>
                </a:solidFill>
                <a:hlinkClick r:id="rId3"/>
              </a:rPr>
              <a:t>http://www.easybib.com/</a:t>
            </a:r>
            <a:endParaRPr sz="3000"/>
          </a:p>
          <a:p>
            <a:pPr indent="-419100" lvl="1" marL="914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000"/>
              <a:buChar char="○"/>
            </a:pPr>
            <a:r>
              <a:rPr lang="en" sz="3000" u="sng">
                <a:solidFill>
                  <a:schemeClr val="hlink"/>
                </a:solidFill>
                <a:hlinkClick r:id="rId4"/>
              </a:rPr>
              <a:t>https://owl.purdue.edu/owl/purdue_owl.html</a:t>
            </a:r>
            <a:r>
              <a:rPr lang="en" sz="3000"/>
              <a:t> </a:t>
            </a:r>
            <a:endParaRPr sz="3000"/>
          </a:p>
          <a:p>
            <a:pPr indent="0" lvl="0" marL="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 sz="3000"/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 sz="300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20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/>
              <a:t>Syllabus: Extra Stuff</a:t>
            </a:r>
            <a:endParaRPr sz="3600"/>
          </a:p>
        </p:txBody>
      </p:sp>
      <p:sp>
        <p:nvSpPr>
          <p:cNvPr id="97" name="Google Shape;97;p20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4191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000"/>
              <a:buChar char="●"/>
            </a:pPr>
            <a:r>
              <a:rPr lang="en" sz="3000"/>
              <a:t>If you need it, ask me for help...pls...im here for 4 hours..</a:t>
            </a:r>
            <a:endParaRPr sz="3000"/>
          </a:p>
          <a:p>
            <a:pPr indent="-4191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000"/>
              <a:buChar char="●"/>
            </a:pPr>
            <a:r>
              <a:rPr lang="en" sz="3000"/>
              <a:t>ALWAYS remember to check your UNITS</a:t>
            </a:r>
            <a:endParaRPr sz="3000"/>
          </a:p>
          <a:p>
            <a:pPr indent="-4191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000"/>
              <a:buChar char="●"/>
            </a:pPr>
            <a:r>
              <a:rPr lang="en" sz="3000"/>
              <a:t>Everytime you answer a question, ask yourself if your answer makes sense...</a:t>
            </a:r>
            <a:endParaRPr sz="3000"/>
          </a:p>
          <a:p>
            <a:pPr indent="0" lvl="0" marL="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 sz="3000"/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 sz="300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2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/>
              <a:t>First Day Stuff: </a:t>
            </a:r>
            <a:endParaRPr sz="3600"/>
          </a:p>
        </p:txBody>
      </p:sp>
      <p:sp>
        <p:nvSpPr>
          <p:cNvPr id="103" name="Google Shape;103;p2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4191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000"/>
              <a:buChar char="●"/>
            </a:pPr>
            <a:r>
              <a:rPr lang="en" sz="3000"/>
              <a:t>Math “pretest”--DO NOT DO THE PROBLEMS...</a:t>
            </a:r>
            <a:r>
              <a:rPr lang="en"/>
              <a:t>DO NOT do THE pRoBlEmS</a:t>
            </a:r>
            <a:endParaRPr sz="3000"/>
          </a:p>
          <a:p>
            <a:pPr indent="-4191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000"/>
              <a:buChar char="●"/>
            </a:pPr>
            <a:r>
              <a:rPr lang="en" sz="3000"/>
              <a:t>Introduction sheet</a:t>
            </a:r>
            <a:endParaRPr sz="3000"/>
          </a:p>
          <a:p>
            <a:pPr indent="0" lvl="0" marL="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rPr lang="en" sz="3000"/>
              <a:t>Both of these need to be turned in to me before you leave today!!!</a:t>
            </a:r>
            <a:endParaRPr sz="3000"/>
          </a:p>
          <a:p>
            <a:pPr indent="0" lvl="0" marL="4572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 sz="3000"/>
          </a:p>
          <a:p>
            <a:pPr indent="0" lvl="0" marL="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 sz="3000"/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 sz="300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Dark">
  <a:themeElements>
    <a:clrScheme name="Simple Dark">
      <a:dk1>
        <a:srgbClr val="FFFFFF"/>
      </a:dk1>
      <a:lt1>
        <a:srgbClr val="212121"/>
      </a:lt1>
      <a:dk2>
        <a:srgbClr val="303030"/>
      </a:dk2>
      <a:lt2>
        <a:srgbClr val="ADADAD"/>
      </a:lt2>
      <a:accent1>
        <a:srgbClr val="009688"/>
      </a:accent1>
      <a:accent2>
        <a:srgbClr val="EEEEEE"/>
      </a:accent2>
      <a:accent3>
        <a:srgbClr val="78909C"/>
      </a:accent3>
      <a:accent4>
        <a:srgbClr val="FFAB40"/>
      </a:accent4>
      <a:accent5>
        <a:srgbClr val="4DD0E1"/>
      </a:accent5>
      <a:accent6>
        <a:srgbClr val="EEFF41"/>
      </a:accent6>
      <a:hlink>
        <a:srgbClr val="4DD0E1"/>
      </a:hlink>
      <a:folHlink>
        <a:srgbClr val="4DD0E1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